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96" r:id="rId1"/>
  </p:sldMasterIdLst>
  <p:notesMasterIdLst>
    <p:notesMasterId r:id="rId18"/>
  </p:notesMasterIdLst>
  <p:handoutMasterIdLst>
    <p:handoutMasterId r:id="rId19"/>
  </p:handoutMasterIdLst>
  <p:sldIdLst>
    <p:sldId id="720" r:id="rId2"/>
    <p:sldId id="857" r:id="rId3"/>
    <p:sldId id="858" r:id="rId4"/>
    <p:sldId id="859" r:id="rId5"/>
    <p:sldId id="863" r:id="rId6"/>
    <p:sldId id="882" r:id="rId7"/>
    <p:sldId id="865" r:id="rId8"/>
    <p:sldId id="888" r:id="rId9"/>
    <p:sldId id="879" r:id="rId10"/>
    <p:sldId id="883" r:id="rId11"/>
    <p:sldId id="885" r:id="rId12"/>
    <p:sldId id="884" r:id="rId13"/>
    <p:sldId id="889" r:id="rId14"/>
    <p:sldId id="867" r:id="rId15"/>
    <p:sldId id="886" r:id="rId16"/>
    <p:sldId id="839" r:id="rId17"/>
  </p:sldIdLst>
  <p:sldSz cx="9144000" cy="6858000" type="screen4x3"/>
  <p:notesSz cx="6858000" cy="9144000"/>
  <p:defaultTextStyle>
    <a:defPPr>
      <a:defRPr lang="da-DK"/>
    </a:defPPr>
    <a:lvl1pPr algn="ctr" rtl="0" fontAlgn="base">
      <a:spcBef>
        <a:spcPct val="50000"/>
      </a:spcBef>
      <a:spcAft>
        <a:spcPct val="0"/>
      </a:spcAft>
      <a:defRPr sz="1600" kern="1200">
        <a:solidFill>
          <a:schemeClr val="tx1"/>
        </a:solidFill>
        <a:latin typeface="Arial" pitchFamily="34" charset="0"/>
        <a:ea typeface="+mn-ea"/>
        <a:cs typeface="Arial" pitchFamily="34" charset="0"/>
      </a:defRPr>
    </a:lvl1pPr>
    <a:lvl2pPr marL="457200" algn="ctr" rtl="0" fontAlgn="base">
      <a:spcBef>
        <a:spcPct val="50000"/>
      </a:spcBef>
      <a:spcAft>
        <a:spcPct val="0"/>
      </a:spcAft>
      <a:defRPr sz="1600" kern="1200">
        <a:solidFill>
          <a:schemeClr val="tx1"/>
        </a:solidFill>
        <a:latin typeface="Arial" pitchFamily="34" charset="0"/>
        <a:ea typeface="+mn-ea"/>
        <a:cs typeface="Arial" pitchFamily="34" charset="0"/>
      </a:defRPr>
    </a:lvl2pPr>
    <a:lvl3pPr marL="914400" algn="ctr" rtl="0" fontAlgn="base">
      <a:spcBef>
        <a:spcPct val="50000"/>
      </a:spcBef>
      <a:spcAft>
        <a:spcPct val="0"/>
      </a:spcAft>
      <a:defRPr sz="1600" kern="1200">
        <a:solidFill>
          <a:schemeClr val="tx1"/>
        </a:solidFill>
        <a:latin typeface="Arial" pitchFamily="34" charset="0"/>
        <a:ea typeface="+mn-ea"/>
        <a:cs typeface="Arial" pitchFamily="34" charset="0"/>
      </a:defRPr>
    </a:lvl3pPr>
    <a:lvl4pPr marL="1371600" algn="ctr" rtl="0" fontAlgn="base">
      <a:spcBef>
        <a:spcPct val="50000"/>
      </a:spcBef>
      <a:spcAft>
        <a:spcPct val="0"/>
      </a:spcAft>
      <a:defRPr sz="1600" kern="1200">
        <a:solidFill>
          <a:schemeClr val="tx1"/>
        </a:solidFill>
        <a:latin typeface="Arial" pitchFamily="34" charset="0"/>
        <a:ea typeface="+mn-ea"/>
        <a:cs typeface="Arial" pitchFamily="34" charset="0"/>
      </a:defRPr>
    </a:lvl4pPr>
    <a:lvl5pPr marL="1828800" algn="ctr" rtl="0" fontAlgn="base">
      <a:spcBef>
        <a:spcPct val="50000"/>
      </a:spcBef>
      <a:spcAft>
        <a:spcPct val="0"/>
      </a:spcAft>
      <a:defRPr sz="1600" kern="1200">
        <a:solidFill>
          <a:schemeClr val="tx1"/>
        </a:solidFill>
        <a:latin typeface="Arial" pitchFamily="34" charset="0"/>
        <a:ea typeface="+mn-ea"/>
        <a:cs typeface="Arial" pitchFamily="34" charset="0"/>
      </a:defRPr>
    </a:lvl5pPr>
    <a:lvl6pPr marL="2286000" algn="l" defTabSz="914400" rtl="0" eaLnBrk="1" latinLnBrk="0" hangingPunct="1">
      <a:defRPr sz="1600" kern="1200">
        <a:solidFill>
          <a:schemeClr val="tx1"/>
        </a:solidFill>
        <a:latin typeface="Arial" pitchFamily="34" charset="0"/>
        <a:ea typeface="+mn-ea"/>
        <a:cs typeface="Arial" pitchFamily="34" charset="0"/>
      </a:defRPr>
    </a:lvl6pPr>
    <a:lvl7pPr marL="2743200" algn="l" defTabSz="914400" rtl="0" eaLnBrk="1" latinLnBrk="0" hangingPunct="1">
      <a:defRPr sz="1600" kern="1200">
        <a:solidFill>
          <a:schemeClr val="tx1"/>
        </a:solidFill>
        <a:latin typeface="Arial" pitchFamily="34" charset="0"/>
        <a:ea typeface="+mn-ea"/>
        <a:cs typeface="Arial" pitchFamily="34" charset="0"/>
      </a:defRPr>
    </a:lvl7pPr>
    <a:lvl8pPr marL="3200400" algn="l" defTabSz="914400" rtl="0" eaLnBrk="1" latinLnBrk="0" hangingPunct="1">
      <a:defRPr sz="1600" kern="1200">
        <a:solidFill>
          <a:schemeClr val="tx1"/>
        </a:solidFill>
        <a:latin typeface="Arial" pitchFamily="34" charset="0"/>
        <a:ea typeface="+mn-ea"/>
        <a:cs typeface="Arial" pitchFamily="34" charset="0"/>
      </a:defRPr>
    </a:lvl8pPr>
    <a:lvl9pPr marL="3657600" algn="l" defTabSz="914400" rtl="0" eaLnBrk="1" latinLnBrk="0" hangingPunct="1">
      <a:defRPr sz="16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FDF"/>
    <a:srgbClr val="A6305A"/>
    <a:srgbClr val="6510E2"/>
    <a:srgbClr val="DF1C17"/>
    <a:srgbClr val="006600"/>
    <a:srgbClr val="7882CE"/>
    <a:srgbClr val="0290F0"/>
    <a:srgbClr val="6B49A9"/>
    <a:srgbClr val="414EB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2" autoAdjust="0"/>
    <p:restoredTop sz="94444" autoAdjust="0"/>
  </p:normalViewPr>
  <p:slideViewPr>
    <p:cSldViewPr>
      <p:cViewPr>
        <p:scale>
          <a:sx n="70" d="100"/>
          <a:sy n="70" d="100"/>
        </p:scale>
        <p:origin x="-202" y="-62"/>
      </p:cViewPr>
      <p:guideLst>
        <p:guide orient="horz" pos="2160"/>
        <p:guide pos="2880"/>
      </p:guideLst>
    </p:cSldViewPr>
  </p:slideViewPr>
  <p:outlineViewPr>
    <p:cViewPr>
      <p:scale>
        <a:sx n="33" d="100"/>
        <a:sy n="33" d="100"/>
      </p:scale>
      <p:origin x="0" y="599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Times" pitchFamily="18" charset="0"/>
                <a:cs typeface="+mn-cs"/>
              </a:defRPr>
            </a:lvl1pPr>
          </a:lstStyle>
          <a:p>
            <a:pPr>
              <a:defRPr/>
            </a:pPr>
            <a:endParaRPr lang="en-GB"/>
          </a:p>
        </p:txBody>
      </p:sp>
      <p:sp>
        <p:nvSpPr>
          <p:cNvPr id="4587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pitchFamily="18" charset="0"/>
                <a:cs typeface="+mn-cs"/>
              </a:defRPr>
            </a:lvl1pPr>
          </a:lstStyle>
          <a:p>
            <a:pPr>
              <a:defRPr/>
            </a:pPr>
            <a:endParaRPr lang="en-GB"/>
          </a:p>
        </p:txBody>
      </p:sp>
      <p:sp>
        <p:nvSpPr>
          <p:cNvPr id="4587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Times" pitchFamily="18" charset="0"/>
                <a:cs typeface="+mn-cs"/>
              </a:defRPr>
            </a:lvl1pPr>
          </a:lstStyle>
          <a:p>
            <a:pPr>
              <a:defRPr/>
            </a:pPr>
            <a:endParaRPr lang="en-GB"/>
          </a:p>
        </p:txBody>
      </p:sp>
      <p:sp>
        <p:nvSpPr>
          <p:cNvPr id="4587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pitchFamily="18" charset="0"/>
                <a:cs typeface="Arial" charset="0"/>
              </a:defRPr>
            </a:lvl1pPr>
          </a:lstStyle>
          <a:p>
            <a:pPr>
              <a:defRPr/>
            </a:pPr>
            <a:fld id="{E8D06318-A81F-4AF6-AFFE-559FBDA4BF85}" type="slidenum">
              <a:rPr lang="ar-SA"/>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Arial" charset="0"/>
                <a:cs typeface="+mn-cs"/>
              </a:defRPr>
            </a:lvl1pPr>
          </a:lstStyle>
          <a:p>
            <a:pPr>
              <a:defRPr/>
            </a:pPr>
            <a:endParaRPr lang="en-GB"/>
          </a:p>
        </p:txBody>
      </p:sp>
      <p:sp>
        <p:nvSpPr>
          <p:cNvPr id="2426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Arial" charset="0"/>
                <a:cs typeface="+mn-cs"/>
              </a:defRPr>
            </a:lvl1pPr>
          </a:lstStyle>
          <a:p>
            <a:pPr>
              <a:defRPr/>
            </a:pPr>
            <a:endParaRPr lang="en-GB"/>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26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426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Arial" charset="0"/>
                <a:cs typeface="+mn-cs"/>
              </a:defRPr>
            </a:lvl1pPr>
          </a:lstStyle>
          <a:p>
            <a:pPr>
              <a:defRPr/>
            </a:pPr>
            <a:endParaRPr lang="en-GB"/>
          </a:p>
        </p:txBody>
      </p:sp>
      <p:sp>
        <p:nvSpPr>
          <p:cNvPr id="2426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Arial" charset="0"/>
                <a:cs typeface="Arial" charset="0"/>
              </a:defRPr>
            </a:lvl1pPr>
          </a:lstStyle>
          <a:p>
            <a:pPr>
              <a:defRPr/>
            </a:pPr>
            <a:fld id="{66E17564-4893-4126-90D4-5EAA24670A00}" type="slidenum">
              <a:rPr lang="ar-SA"/>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1</a:t>
            </a:fld>
            <a:endParaRPr lang="en-GB"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10</a:t>
            </a:fld>
            <a:endParaRPr lang="en-GB"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11</a:t>
            </a:fld>
            <a:endParaRPr lang="en-GB"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12</a:t>
            </a:fld>
            <a:endParaRPr lang="en-GB"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13</a:t>
            </a:fld>
            <a:endParaRPr lang="en-GB"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Tally</a:t>
            </a:r>
            <a:r>
              <a:rPr lang="en-US" baseline="0" dirty="0" smtClean="0"/>
              <a:t> advertising for Healthcare Campaign </a:t>
            </a:r>
            <a:endParaRPr lang="en-US" dirty="0"/>
          </a:p>
        </p:txBody>
      </p:sp>
      <p:sp>
        <p:nvSpPr>
          <p:cNvPr id="4" name="Slide Number Placeholder 3"/>
          <p:cNvSpPr>
            <a:spLocks noGrp="1"/>
          </p:cNvSpPr>
          <p:nvPr>
            <p:ph type="sldNum" sz="quarter" idx="10"/>
          </p:nvPr>
        </p:nvSpPr>
        <p:spPr/>
        <p:txBody>
          <a:bodyPr/>
          <a:lstStyle/>
          <a:p>
            <a:pPr>
              <a:defRPr/>
            </a:pPr>
            <a:fld id="{66E17564-4893-4126-90D4-5EAA24670A00}" type="slidenum">
              <a:rPr lang="ar-SA"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6E17564-4893-4126-90D4-5EAA24670A00}" type="slidenum">
              <a:rPr lang="ar-SA"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6E17564-4893-4126-90D4-5EAA24670A00}" type="slidenum">
              <a:rPr lang="ar-SA" smtClean="0"/>
              <a:pPr>
                <a:defRPr/>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2</a:t>
            </a:fld>
            <a:endParaRPr lang="en-GB"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3</a:t>
            </a:fld>
            <a:endParaRPr lang="en-GB"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4</a:t>
            </a:fld>
            <a:endParaRPr lang="en-GB"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5</a:t>
            </a:fld>
            <a:endParaRPr lang="en-GB"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6</a:t>
            </a:fld>
            <a:endParaRPr lang="en-GB"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7</a:t>
            </a:fld>
            <a:endParaRPr lang="en-GB"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8</a:t>
            </a:fld>
            <a:endParaRPr lang="en-GB"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BB203FA6-18B2-4FD4-AF1F-68386FEFCBF7}" type="slidenum">
              <a:rPr lang="ar-SA" smtClean="0">
                <a:latin typeface="Arial" pitchFamily="34" charset="0"/>
                <a:cs typeface="Arial" pitchFamily="34" charset="0"/>
              </a:rPr>
              <a:pPr/>
              <a:t>9</a:t>
            </a:fld>
            <a:endParaRPr lang="en-GB"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7/26/2014</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transition>
    <p:wedg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7/26/2014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wedg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7/26/2014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wedge/>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18488"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62100"/>
            <a:ext cx="8229600" cy="4819650"/>
          </a:xfrm>
        </p:spPr>
        <p:txBody>
          <a:bodyPr/>
          <a:lstStyle/>
          <a:p>
            <a:pPr lvl="0"/>
            <a:endParaRPr lang="en-GB" noProof="0" smtClean="0"/>
          </a:p>
        </p:txBody>
      </p:sp>
    </p:spTree>
  </p:cSld>
  <p:clrMapOvr>
    <a:masterClrMapping/>
  </p:clrMapOvr>
  <p:transition>
    <p:wedg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4919C55-C634-4CC0-91EB-E0AAE32F6EE6}" type="datetimeFigureOut">
              <a:rPr lang="ar-SA" smtClean="0"/>
              <a:pPr>
                <a:defRPr/>
              </a:pPr>
              <a:t>29/09/1435</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37D12E3-9482-4BB1-9BD6-C571C1251206}" type="slidenum">
              <a:rPr lang="ar-S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edg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7/26/2014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7/26/2014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7/26/2014</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wedg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7/26/2014</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8F1461BA-982F-48CF-B108-7D0758C9FB90}" type="datetimeFigureOut">
              <a:rPr lang="ar-SA" smtClean="0"/>
              <a:pPr>
                <a:defRPr/>
              </a:pPr>
              <a:t>29/09/1435</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C8E1CE28-000E-4940-86C2-5D87463B62DD}" type="slidenum">
              <a:rPr lang="ar-SA" smtClean="0"/>
              <a:pPr>
                <a:defRPr/>
              </a:pPr>
              <a:t>‹#›</a:t>
            </a:fld>
            <a:endParaRPr lang="en-US"/>
          </a:p>
        </p:txBody>
      </p:sp>
    </p:spTree>
  </p:cSld>
  <p:clrMapOvr>
    <a:masterClrMapping/>
  </p:clrMapOvr>
  <p:transition>
    <p:wedg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7/26/2014</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wedg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7/26/2014</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7000"/>
            <a:lum/>
          </a:blip>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7/26/2014</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08" r:id="rId12"/>
  </p:sldLayoutIdLst>
  <p:transition>
    <p:wedge/>
    <p:sndAc>
      <p:stSnd>
        <p:snd r:embed="rId14" name="chimes.wav"/>
      </p:stSnd>
    </p:sndAc>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normAutofit fontScale="90000"/>
          </a:bodyPr>
          <a:lstStyle/>
          <a:p>
            <a:pPr algn="ctr" eaLnBrk="1" hangingPunct="1"/>
            <a:r>
              <a:rPr lang="en-US" sz="3200" dirty="0" smtClean="0">
                <a:latin typeface="Arial" pitchFamily="34" charset="0"/>
              </a:rPr>
              <a:t>Islamic Medical Association</a:t>
            </a:r>
            <a:br>
              <a:rPr lang="en-US" sz="3200" dirty="0" smtClean="0">
                <a:latin typeface="Arial" pitchFamily="34" charset="0"/>
              </a:rPr>
            </a:br>
            <a:r>
              <a:rPr lang="en-US" sz="3200" dirty="0" smtClean="0">
                <a:latin typeface="Arial" pitchFamily="34" charset="0"/>
              </a:rPr>
              <a:t>Beirut </a:t>
            </a:r>
            <a:r>
              <a:rPr lang="en-US" sz="3200" dirty="0" smtClean="0">
                <a:latin typeface="Arial" pitchFamily="34" charset="0"/>
              </a:rPr>
              <a:t>– Lebanon</a:t>
            </a:r>
            <a:br>
              <a:rPr lang="en-US" sz="3200" dirty="0" smtClean="0">
                <a:latin typeface="Arial" pitchFamily="34" charset="0"/>
              </a:rPr>
            </a:br>
            <a:r>
              <a:rPr lang="en-US" sz="3200" dirty="0" err="1" smtClean="0">
                <a:latin typeface="Arial" pitchFamily="34" charset="0"/>
              </a:rPr>
              <a:t>Arusha</a:t>
            </a:r>
            <a:r>
              <a:rPr lang="en-US" sz="3200" dirty="0" smtClean="0">
                <a:latin typeface="Arial" pitchFamily="34" charset="0"/>
              </a:rPr>
              <a:t> – Tanzania 7-8 August 2014</a:t>
            </a:r>
            <a:endParaRPr lang="en-GB" sz="3200" dirty="0" smtClean="0">
              <a:latin typeface="Arial" pitchFamily="34" charset="0"/>
            </a:endParaRPr>
          </a:p>
        </p:txBody>
      </p:sp>
      <p:sp>
        <p:nvSpPr>
          <p:cNvPr id="7171" name="Text Placeholder 2"/>
          <p:cNvSpPr>
            <a:spLocks noGrp="1"/>
          </p:cNvSpPr>
          <p:nvPr>
            <p:ph type="body" sz="half" idx="4294967295"/>
          </p:nvPr>
        </p:nvSpPr>
        <p:spPr>
          <a:xfrm>
            <a:off x="3276600" y="4953000"/>
            <a:ext cx="5257800" cy="1143000"/>
          </a:xfrm>
        </p:spPr>
        <p:txBody>
          <a:bodyPr/>
          <a:lstStyle/>
          <a:p>
            <a:pPr eaLnBrk="1" hangingPunct="1">
              <a:lnSpc>
                <a:spcPct val="80000"/>
              </a:lnSpc>
              <a:buFont typeface="Wingdings" pitchFamily="2" charset="2"/>
              <a:buNone/>
            </a:pPr>
            <a:r>
              <a:rPr lang="en-US" sz="2700" b="1" i="1" dirty="0" smtClean="0">
                <a:latin typeface="Arial" pitchFamily="34" charset="0"/>
              </a:rPr>
              <a:t>Presented </a:t>
            </a:r>
            <a:r>
              <a:rPr lang="en-US" b="1" i="1" dirty="0" smtClean="0">
                <a:latin typeface="Arial" pitchFamily="34" charset="0"/>
              </a:rPr>
              <a:t>By: </a:t>
            </a:r>
            <a:r>
              <a:rPr lang="en-US" sz="2700" b="1" i="1" dirty="0" smtClean="0">
                <a:latin typeface="Arial" pitchFamily="34" charset="0"/>
              </a:rPr>
              <a:t>Dr. </a:t>
            </a:r>
            <a:r>
              <a:rPr lang="en-US" sz="2700" b="1" i="1" dirty="0" err="1" smtClean="0">
                <a:latin typeface="Arial" pitchFamily="34" charset="0"/>
              </a:rPr>
              <a:t>Fouad</a:t>
            </a:r>
            <a:r>
              <a:rPr lang="en-US" sz="2700" b="1" i="1" dirty="0" smtClean="0">
                <a:latin typeface="Arial" pitchFamily="34" charset="0"/>
              </a:rPr>
              <a:t> </a:t>
            </a:r>
            <a:r>
              <a:rPr lang="en-US" sz="2700" b="1" i="1" dirty="0" err="1" smtClean="0">
                <a:latin typeface="Arial" pitchFamily="34" charset="0"/>
              </a:rPr>
              <a:t>Rifai</a:t>
            </a:r>
            <a:r>
              <a:rPr lang="en-US" sz="2700" b="1" i="1" dirty="0" smtClean="0">
                <a:latin typeface="Arial" pitchFamily="34" charset="0"/>
              </a:rPr>
              <a:t> </a:t>
            </a:r>
          </a:p>
          <a:p>
            <a:pPr eaLnBrk="1" hangingPunct="1">
              <a:lnSpc>
                <a:spcPct val="80000"/>
              </a:lnSpc>
              <a:buFont typeface="Wingdings" pitchFamily="2" charset="2"/>
              <a:buNone/>
            </a:pPr>
            <a:r>
              <a:rPr lang="en-US" sz="2700" b="1" i="1" dirty="0" smtClean="0">
                <a:latin typeface="Arial" pitchFamily="34" charset="0"/>
              </a:rPr>
              <a:t>                         President </a:t>
            </a:r>
            <a:endParaRPr lang="en-US" sz="1700" i="1" dirty="0" smtClean="0">
              <a:latin typeface="Arial" pitchFamily="34" charset="0"/>
            </a:endParaRPr>
          </a:p>
        </p:txBody>
      </p:sp>
      <p:pic>
        <p:nvPicPr>
          <p:cNvPr id="7172" name="Picture 5" descr="LOGO IMA"/>
          <p:cNvPicPr>
            <a:picLocks noChangeAspect="1" noChangeArrowheads="1"/>
          </p:cNvPicPr>
          <p:nvPr/>
        </p:nvPicPr>
        <p:blipFill>
          <a:blip r:embed="rId4" cstate="print"/>
          <a:srcRect/>
          <a:stretch>
            <a:fillRect/>
          </a:stretch>
        </p:blipFill>
        <p:spPr bwMode="auto">
          <a:xfrm>
            <a:off x="3048000" y="1828800"/>
            <a:ext cx="3429000" cy="2743200"/>
          </a:xfrm>
          <a:prstGeom prst="rect">
            <a:avLst/>
          </a:prstGeom>
          <a:noFill/>
          <a:ln w="9525">
            <a:noFill/>
            <a:miter lim="800000"/>
            <a:headEnd/>
            <a:tailEnd/>
          </a:ln>
        </p:spPr>
      </p:pic>
    </p:spTree>
  </p:cSld>
  <p:clrMapOvr>
    <a:masterClrMapping/>
  </p:clrMapOvr>
  <p:transition>
    <p:wedge/>
    <p:sndAc>
      <p:stSnd>
        <p:snd r:embed="rId3"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Syrian Crisis</a:t>
            </a:r>
            <a:endParaRPr lang="en-GB" sz="3200" dirty="0" smtClean="0">
              <a:latin typeface="Arial" pitchFamily="34" charset="0"/>
            </a:endParaRPr>
          </a:p>
        </p:txBody>
      </p:sp>
      <p:sp>
        <p:nvSpPr>
          <p:cNvPr id="5" name="Rectangle 4"/>
          <p:cNvSpPr/>
          <p:nvPr/>
        </p:nvSpPr>
        <p:spPr>
          <a:xfrm>
            <a:off x="457200" y="1524000"/>
            <a:ext cx="7696200" cy="4708981"/>
          </a:xfrm>
          <a:prstGeom prst="rect">
            <a:avLst/>
          </a:prstGeom>
        </p:spPr>
        <p:txBody>
          <a:bodyPr wrap="square">
            <a:spAutoFit/>
          </a:bodyPr>
          <a:lstStyle/>
          <a:p>
            <a:pPr algn="just"/>
            <a:r>
              <a:rPr lang="en-US" sz="2000" dirty="0" smtClean="0"/>
              <a:t>As  last year presentation in Cape Town South Africa , a list </a:t>
            </a:r>
            <a:r>
              <a:rPr lang="en-US" sz="2000" dirty="0" smtClean="0"/>
              <a:t>of uncovered medical </a:t>
            </a:r>
            <a:r>
              <a:rPr lang="en-US" sz="2000" dirty="0" smtClean="0"/>
              <a:t>services by UN </a:t>
            </a:r>
            <a:r>
              <a:rPr lang="en-US" sz="2000" dirty="0" smtClean="0"/>
              <a:t>was mentioned which was : </a:t>
            </a:r>
          </a:p>
          <a:p>
            <a:pPr algn="just">
              <a:buFont typeface="Wingdings" pitchFamily="2" charset="2"/>
              <a:buChar char="Ø"/>
            </a:pPr>
            <a:r>
              <a:rPr lang="en-US" sz="2000" dirty="0" smtClean="0"/>
              <a:t> </a:t>
            </a:r>
            <a:r>
              <a:rPr lang="en-US" sz="2000" dirty="0" smtClean="0"/>
              <a:t>medical </a:t>
            </a:r>
            <a:r>
              <a:rPr lang="en-US" sz="2000" dirty="0" smtClean="0"/>
              <a:t>treatment for unregistered refugees.</a:t>
            </a:r>
          </a:p>
          <a:p>
            <a:pPr algn="just">
              <a:buFont typeface="Wingdings" pitchFamily="2" charset="2"/>
              <a:buChar char="Ø"/>
            </a:pPr>
            <a:r>
              <a:rPr lang="en-US" sz="2000" dirty="0" smtClean="0"/>
              <a:t> </a:t>
            </a:r>
            <a:r>
              <a:rPr lang="en-US" sz="2000" dirty="0" smtClean="0"/>
              <a:t>Refugees </a:t>
            </a:r>
            <a:r>
              <a:rPr lang="en-US" sz="2000" dirty="0" smtClean="0"/>
              <a:t>have to do an interview and  registration in UNRWA. After 3 months of registration they are will be medically covered. Thus, during these 3 months, the burden is more </a:t>
            </a:r>
            <a:r>
              <a:rPr lang="en-US" sz="2000" dirty="0" smtClean="0"/>
              <a:t>on IMALB </a:t>
            </a:r>
            <a:r>
              <a:rPr lang="en-US" sz="2000" dirty="0" smtClean="0"/>
              <a:t>shoulders.</a:t>
            </a:r>
          </a:p>
          <a:p>
            <a:pPr algn="just"/>
            <a:r>
              <a:rPr lang="en-US" sz="2000" b="1" dirty="0" smtClean="0">
                <a:solidFill>
                  <a:srgbClr val="00B050"/>
                </a:solidFill>
              </a:rPr>
              <a:t>After 3 months, UN covers 75% of approved list of hospitalization fees where IMALB is  left with 25% to be paid.</a:t>
            </a:r>
          </a:p>
          <a:p>
            <a:endParaRPr lang="en-US" sz="2000" dirty="0" smtClean="0">
              <a:solidFill>
                <a:srgbClr val="FF0000"/>
              </a:solidFill>
            </a:endParaRPr>
          </a:p>
          <a:p>
            <a:endParaRPr lang="en-US" sz="2000" dirty="0" smtClean="0">
              <a:solidFill>
                <a:srgbClr val="FF0000"/>
              </a:solidFill>
            </a:endParaRPr>
          </a:p>
          <a:p>
            <a:endParaRPr lang="en-US" sz="2000" dirty="0" smtClean="0">
              <a:solidFill>
                <a:srgbClr val="FF0000"/>
              </a:solidFill>
              <a:latin typeface="Times New Roman" pitchFamily="18" charset="0"/>
              <a:cs typeface="Times New Roman" pitchFamily="18"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Syrian Crisis</a:t>
            </a:r>
            <a:endParaRPr lang="en-GB" sz="3200" dirty="0" smtClean="0">
              <a:latin typeface="Arial" pitchFamily="34" charset="0"/>
            </a:endParaRPr>
          </a:p>
        </p:txBody>
      </p:sp>
      <p:sp>
        <p:nvSpPr>
          <p:cNvPr id="5" name="Rectangle 4"/>
          <p:cNvSpPr/>
          <p:nvPr/>
        </p:nvSpPr>
        <p:spPr>
          <a:xfrm>
            <a:off x="457200" y="1219200"/>
            <a:ext cx="7696200" cy="5463034"/>
          </a:xfrm>
          <a:prstGeom prst="rect">
            <a:avLst/>
          </a:prstGeom>
        </p:spPr>
        <p:txBody>
          <a:bodyPr wrap="square">
            <a:spAutoFit/>
          </a:bodyPr>
          <a:lstStyle/>
          <a:p>
            <a:pPr>
              <a:buNone/>
            </a:pPr>
            <a:r>
              <a:rPr lang="en-US" sz="1400" b="1" u="sng" dirty="0" smtClean="0"/>
              <a:t>ALSO, </a:t>
            </a:r>
            <a:r>
              <a:rPr lang="en-US" sz="1400" b="1" u="sng" dirty="0" smtClean="0"/>
              <a:t>UN </a:t>
            </a:r>
            <a:r>
              <a:rPr lang="en-US" sz="1400" b="1" u="sng" dirty="0" smtClean="0"/>
              <a:t>DOES NOT COVER:</a:t>
            </a:r>
          </a:p>
          <a:p>
            <a:pPr algn="l">
              <a:buFont typeface="Wingdings" pitchFamily="2" charset="2"/>
              <a:buChar char="Ø"/>
            </a:pPr>
            <a:r>
              <a:rPr lang="en-US" sz="1400" b="1" dirty="0" smtClean="0"/>
              <a:t>All kinds of war injuries and wounds.</a:t>
            </a:r>
          </a:p>
          <a:p>
            <a:pPr algn="l">
              <a:buFont typeface="Wingdings" pitchFamily="2" charset="2"/>
              <a:buChar char="Ø"/>
            </a:pPr>
            <a:r>
              <a:rPr lang="en-US" sz="1400" b="1" dirty="0" smtClean="0"/>
              <a:t>All </a:t>
            </a:r>
            <a:r>
              <a:rPr lang="en-US" sz="1400" b="1" dirty="0" smtClean="0"/>
              <a:t>diagnostic </a:t>
            </a:r>
            <a:r>
              <a:rPr lang="en-US" sz="1400" b="1" dirty="0" smtClean="0"/>
              <a:t>management workup and medical investigations (Lab tests, X-rays, Ultrasound, CT scan , MRI Endoscopy management,  Etc... </a:t>
            </a:r>
          </a:p>
          <a:p>
            <a:pPr algn="l">
              <a:buFont typeface="Wingdings" pitchFamily="2" charset="2"/>
              <a:buChar char="Ø"/>
            </a:pPr>
            <a:r>
              <a:rPr lang="en-US" sz="1400" b="1" dirty="0" smtClean="0"/>
              <a:t>All </a:t>
            </a:r>
            <a:r>
              <a:rPr lang="en-US" sz="1400" b="1" dirty="0" smtClean="0"/>
              <a:t>Chronic </a:t>
            </a:r>
            <a:r>
              <a:rPr lang="en-US" sz="1400" b="1" dirty="0" smtClean="0"/>
              <a:t>Diseases treatment. </a:t>
            </a:r>
          </a:p>
          <a:p>
            <a:pPr algn="l">
              <a:buFont typeface="Wingdings" pitchFamily="2" charset="2"/>
              <a:buChar char="Ø"/>
            </a:pPr>
            <a:r>
              <a:rPr lang="en-US" sz="1400" b="1" dirty="0" smtClean="0"/>
              <a:t>Some Laparoscopic </a:t>
            </a:r>
            <a:r>
              <a:rPr lang="en-US" sz="1400" b="1" dirty="0" smtClean="0"/>
              <a:t>Surgery </a:t>
            </a:r>
          </a:p>
          <a:p>
            <a:pPr algn="l">
              <a:buFont typeface="Wingdings" pitchFamily="2" charset="2"/>
              <a:buChar char="Ø"/>
            </a:pPr>
            <a:r>
              <a:rPr lang="en-US" sz="1400" b="1" dirty="0" smtClean="0"/>
              <a:t>Lithotripsy </a:t>
            </a:r>
            <a:endParaRPr lang="en-US" sz="1400" b="1" dirty="0" smtClean="0"/>
          </a:p>
          <a:p>
            <a:pPr algn="l">
              <a:buFont typeface="Wingdings" pitchFamily="2" charset="2"/>
              <a:buChar char="Ø"/>
            </a:pPr>
            <a:r>
              <a:rPr lang="en-US" sz="1400" b="1" dirty="0" err="1" smtClean="0"/>
              <a:t>Hemodialysis</a:t>
            </a:r>
            <a:endParaRPr lang="en-US" sz="1400" b="1" dirty="0" smtClean="0"/>
          </a:p>
          <a:p>
            <a:pPr algn="l">
              <a:buFont typeface="Wingdings" pitchFamily="2" charset="2"/>
              <a:buChar char="Ø"/>
            </a:pPr>
            <a:r>
              <a:rPr lang="en-US" sz="1400" b="1" dirty="0" smtClean="0"/>
              <a:t>All </a:t>
            </a:r>
            <a:r>
              <a:rPr lang="en-US" sz="1400" b="1" dirty="0" smtClean="0"/>
              <a:t>cancer </a:t>
            </a:r>
            <a:r>
              <a:rPr lang="en-US" sz="1400" b="1" dirty="0" smtClean="0"/>
              <a:t>treatments (Medical , surgical , chemotherapy , radiotherapy, etc..)</a:t>
            </a:r>
          </a:p>
          <a:p>
            <a:pPr algn="l">
              <a:buFont typeface="Wingdings" pitchFamily="2" charset="2"/>
              <a:buChar char="Ø"/>
            </a:pPr>
            <a:r>
              <a:rPr lang="en-US" sz="1400" b="1" dirty="0" smtClean="0"/>
              <a:t>All kinds of prosthesis (plates , screws , etc..)</a:t>
            </a:r>
          </a:p>
          <a:p>
            <a:pPr algn="l">
              <a:buFont typeface="Wingdings" pitchFamily="2" charset="2"/>
              <a:buChar char="Ø"/>
            </a:pPr>
            <a:r>
              <a:rPr lang="en-US" sz="1400" b="1" dirty="0" smtClean="0"/>
              <a:t>Prescribed </a:t>
            </a:r>
            <a:r>
              <a:rPr lang="en-US" sz="1400" b="1" dirty="0" smtClean="0"/>
              <a:t> medications </a:t>
            </a:r>
            <a:endParaRPr lang="en-US" sz="1400" b="1" dirty="0" smtClean="0"/>
          </a:p>
          <a:p>
            <a:pPr algn="l">
              <a:buFont typeface="Wingdings" pitchFamily="2" charset="2"/>
              <a:buChar char="Ø"/>
            </a:pPr>
            <a:r>
              <a:rPr lang="en-US" sz="1400" b="1" dirty="0" smtClean="0"/>
              <a:t>Admission to: ICN </a:t>
            </a:r>
            <a:r>
              <a:rPr lang="en-US" sz="1400" b="1" dirty="0" smtClean="0"/>
              <a:t>, CCU, </a:t>
            </a:r>
            <a:r>
              <a:rPr lang="en-US" sz="1400" b="1" dirty="0" smtClean="0"/>
              <a:t>ICU </a:t>
            </a:r>
            <a:endParaRPr lang="en-US" sz="1400" b="1" dirty="0" smtClean="0"/>
          </a:p>
          <a:p>
            <a:pPr algn="l">
              <a:buFont typeface="Wingdings" pitchFamily="2" charset="2"/>
              <a:buChar char="Ø"/>
            </a:pPr>
            <a:r>
              <a:rPr lang="en-US" sz="1400" b="1" dirty="0" smtClean="0"/>
              <a:t>Dental Care treatment</a:t>
            </a:r>
          </a:p>
          <a:p>
            <a:endParaRPr lang="en-US" sz="2000" dirty="0" smtClean="0">
              <a:solidFill>
                <a:srgbClr val="FF0000"/>
              </a:solidFill>
            </a:endParaRPr>
          </a:p>
          <a:p>
            <a:endParaRPr lang="en-US" sz="2000" dirty="0" smtClean="0">
              <a:solidFill>
                <a:srgbClr val="FF0000"/>
              </a:solidFill>
            </a:endParaRPr>
          </a:p>
          <a:p>
            <a:endParaRPr lang="en-US" sz="2000" dirty="0" smtClean="0">
              <a:solidFill>
                <a:srgbClr val="FF0000"/>
              </a:solidFill>
              <a:latin typeface="Times New Roman" pitchFamily="18" charset="0"/>
              <a:cs typeface="Times New Roman" pitchFamily="18"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Syrian Crisis</a:t>
            </a:r>
            <a:endParaRPr lang="en-GB" sz="3200" dirty="0" smtClean="0">
              <a:latin typeface="Arial" pitchFamily="34" charset="0"/>
            </a:endParaRPr>
          </a:p>
        </p:txBody>
      </p:sp>
      <p:sp>
        <p:nvSpPr>
          <p:cNvPr id="5" name="Rectangle 4"/>
          <p:cNvSpPr/>
          <p:nvPr/>
        </p:nvSpPr>
        <p:spPr>
          <a:xfrm>
            <a:off x="457200" y="1524000"/>
            <a:ext cx="7696200" cy="2862322"/>
          </a:xfrm>
          <a:prstGeom prst="rect">
            <a:avLst/>
          </a:prstGeom>
        </p:spPr>
        <p:txBody>
          <a:bodyPr wrap="square">
            <a:spAutoFit/>
          </a:bodyPr>
          <a:lstStyle/>
          <a:p>
            <a:pPr>
              <a:lnSpc>
                <a:spcPct val="150000"/>
              </a:lnSpc>
            </a:pPr>
            <a:r>
              <a:rPr lang="en-US" sz="2000" dirty="0" smtClean="0"/>
              <a:t>In addition, this year UN is not covering :</a:t>
            </a:r>
          </a:p>
          <a:p>
            <a:pPr>
              <a:lnSpc>
                <a:spcPct val="150000"/>
              </a:lnSpc>
              <a:buFontTx/>
              <a:buChar char="-"/>
            </a:pPr>
            <a:r>
              <a:rPr lang="en-US" sz="2000" dirty="0" smtClean="0"/>
              <a:t> All Endoscopy  Surgeries</a:t>
            </a:r>
          </a:p>
          <a:p>
            <a:pPr>
              <a:lnSpc>
                <a:spcPct val="150000"/>
              </a:lnSpc>
              <a:buFontTx/>
              <a:buChar char="-"/>
            </a:pPr>
            <a:r>
              <a:rPr lang="en-US" sz="2000" dirty="0" smtClean="0"/>
              <a:t> All Elective Surgeries</a:t>
            </a:r>
          </a:p>
          <a:p>
            <a:pPr>
              <a:lnSpc>
                <a:spcPct val="150000"/>
              </a:lnSpc>
            </a:pPr>
            <a:r>
              <a:rPr lang="en-US" sz="2000" dirty="0" smtClean="0"/>
              <a:t>Which are encountering more financial burden on our shoulders</a:t>
            </a:r>
          </a:p>
          <a:p>
            <a:pPr>
              <a:buFontTx/>
              <a:buChar char="-"/>
            </a:pPr>
            <a:endParaRPr lang="en-US" sz="2000" dirty="0" smtClean="0"/>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Donations</a:t>
            </a:r>
            <a:endParaRPr lang="en-GB" sz="3200" dirty="0" smtClean="0">
              <a:latin typeface="Arial" pitchFamily="34" charset="0"/>
            </a:endParaRPr>
          </a:p>
        </p:txBody>
      </p:sp>
      <p:sp>
        <p:nvSpPr>
          <p:cNvPr id="5" name="Rectangle 4"/>
          <p:cNvSpPr/>
          <p:nvPr/>
        </p:nvSpPr>
        <p:spPr>
          <a:xfrm>
            <a:off x="533400" y="1600200"/>
            <a:ext cx="7696200" cy="3200876"/>
          </a:xfrm>
          <a:prstGeom prst="rect">
            <a:avLst/>
          </a:prstGeom>
        </p:spPr>
        <p:txBody>
          <a:bodyPr wrap="square">
            <a:spAutoFit/>
          </a:bodyPr>
          <a:lstStyle/>
          <a:p>
            <a:endParaRPr lang="en-US" sz="2000" dirty="0" smtClean="0">
              <a:latin typeface="Times New Roman" pitchFamily="18" charset="0"/>
              <a:cs typeface="Times New Roman" pitchFamily="18" charset="0"/>
            </a:endParaRPr>
          </a:p>
          <a:p>
            <a:pPr>
              <a:lnSpc>
                <a:spcPct val="150000"/>
              </a:lnSpc>
              <a:buFont typeface="Wingdings" pitchFamily="2" charset="2"/>
              <a:buChar char="q"/>
            </a:pPr>
            <a:r>
              <a:rPr lang="en-US" sz="2800" b="1" dirty="0" smtClean="0">
                <a:latin typeface="Times New Roman" pitchFamily="18" charset="0"/>
                <a:cs typeface="Times New Roman" pitchFamily="18" charset="0"/>
              </a:rPr>
              <a:t> IMALB </a:t>
            </a:r>
            <a:r>
              <a:rPr lang="en-US" sz="2800" b="1" dirty="0" smtClean="0">
                <a:latin typeface="Times New Roman" pitchFamily="18" charset="0"/>
                <a:cs typeface="Times New Roman" pitchFamily="18" charset="0"/>
              </a:rPr>
              <a:t>has also thankfully received a donation of $20,000 from TIMA for Syrian Displaced in the beginning of 2014 </a:t>
            </a:r>
          </a:p>
          <a:p>
            <a:endParaRPr lang="en-US" sz="2800" dirty="0">
              <a:latin typeface="Times New Roman" pitchFamily="18" charset="0"/>
              <a:cs typeface="Times New Roman" pitchFamily="18"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533400"/>
            <a:ext cx="8218488" cy="5638800"/>
          </a:xfrm>
        </p:spPr>
        <p:txBody>
          <a:bodyPr>
            <a:normAutofit/>
          </a:bodyPr>
          <a:lstStyle/>
          <a:p>
            <a:pPr algn="ctr"/>
            <a:r>
              <a:rPr lang="en-US" b="0" dirty="0" smtClean="0">
                <a:solidFill>
                  <a:srgbClr val="FF0000"/>
                </a:solidFill>
              </a:rPr>
              <a:t>Gaza </a:t>
            </a:r>
            <a:r>
              <a:rPr lang="en-US" b="0" dirty="0" smtClean="0">
                <a:solidFill>
                  <a:srgbClr val="FF0000"/>
                </a:solidFill>
              </a:rPr>
              <a:t>Relief</a:t>
            </a:r>
            <a:r>
              <a:rPr lang="en-US" b="0" dirty="0" smtClean="0"/>
              <a:t/>
            </a:r>
            <a:br>
              <a:rPr lang="en-US" b="0" dirty="0" smtClean="0"/>
            </a:br>
            <a:r>
              <a:rPr lang="en-US" b="0" dirty="0" smtClean="0"/>
              <a:t/>
            </a:r>
            <a:br>
              <a:rPr lang="en-US" b="0" dirty="0" smtClean="0"/>
            </a:br>
            <a:r>
              <a:rPr lang="en-US" b="0" dirty="0" smtClean="0"/>
              <a:t>IMALB </a:t>
            </a:r>
            <a:endParaRPr lang="en-US" dirty="0" smtClean="0">
              <a:latin typeface="Arial" pitchFamily="34"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4800" y="609600"/>
            <a:ext cx="8218488" cy="5638800"/>
          </a:xfrm>
        </p:spPr>
        <p:txBody>
          <a:bodyPr>
            <a:normAutofit fontScale="90000"/>
          </a:bodyPr>
          <a:lstStyle/>
          <a:p>
            <a:pPr algn="ctr"/>
            <a:r>
              <a:rPr lang="en-US" b="0" dirty="0" smtClean="0">
                <a:solidFill>
                  <a:srgbClr val="FF0000"/>
                </a:solidFill>
              </a:rPr>
              <a:t>Gaza </a:t>
            </a:r>
            <a:r>
              <a:rPr lang="en-US" b="0" dirty="0" smtClean="0">
                <a:solidFill>
                  <a:srgbClr val="FF0000"/>
                </a:solidFill>
              </a:rPr>
              <a:t>Relief</a:t>
            </a:r>
            <a:r>
              <a:rPr lang="en-US" b="0" dirty="0" smtClean="0"/>
              <a:t/>
            </a:r>
            <a:br>
              <a:rPr lang="en-US" b="0" dirty="0" smtClean="0"/>
            </a:br>
            <a:r>
              <a:rPr lang="en-US" b="0" dirty="0" smtClean="0"/>
              <a:t/>
            </a:r>
            <a:br>
              <a:rPr lang="en-US" b="0" dirty="0" smtClean="0"/>
            </a:br>
            <a:r>
              <a:rPr lang="en-US" b="0" dirty="0" smtClean="0"/>
              <a:t>IMALB continuously coordinates </a:t>
            </a:r>
            <a:r>
              <a:rPr lang="en-US" b="0" dirty="0" smtClean="0"/>
              <a:t>with Palestinian Associations in Lebanon as Al </a:t>
            </a:r>
            <a:r>
              <a:rPr lang="en-US" b="0" dirty="0" err="1" smtClean="0"/>
              <a:t>Shifaa</a:t>
            </a:r>
            <a:r>
              <a:rPr lang="en-US" b="0" dirty="0" smtClean="0"/>
              <a:t> and Al </a:t>
            </a:r>
            <a:r>
              <a:rPr lang="en-US" b="0" dirty="0" err="1" smtClean="0"/>
              <a:t>Amal</a:t>
            </a:r>
            <a:r>
              <a:rPr lang="en-US" b="0" dirty="0" smtClean="0"/>
              <a:t> mainly for collecting donations to buy medications and medical needs.</a:t>
            </a:r>
            <a:br>
              <a:rPr lang="en-US" b="0" dirty="0" smtClean="0"/>
            </a:br>
            <a:endParaRPr lang="en-US" dirty="0" smtClean="0">
              <a:latin typeface="Arial" pitchFamily="34"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371600"/>
            <a:ext cx="50292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Thank You</a:t>
            </a:r>
            <a:endParaRPr lang="en-US" dirty="0"/>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normAutofit/>
          </a:bodyPr>
          <a:lstStyle/>
          <a:p>
            <a:pPr algn="ctr"/>
            <a:r>
              <a:rPr lang="en-US" sz="3200" dirty="0" smtClean="0">
                <a:solidFill>
                  <a:srgbClr val="FF0000"/>
                </a:solidFill>
              </a:rPr>
              <a:t>New Elected Board of Directors</a:t>
            </a:r>
            <a:endParaRPr lang="en-GB" sz="3200" dirty="0" smtClean="0">
              <a:latin typeface="Arial" pitchFamily="34" charset="0"/>
            </a:endParaRPr>
          </a:p>
        </p:txBody>
      </p:sp>
      <p:sp>
        <p:nvSpPr>
          <p:cNvPr id="5" name="Rectangle 4"/>
          <p:cNvSpPr/>
          <p:nvPr/>
        </p:nvSpPr>
        <p:spPr>
          <a:xfrm>
            <a:off x="2286000" y="2336392"/>
            <a:ext cx="4572000" cy="2062103"/>
          </a:xfrm>
          <a:prstGeom prst="rect">
            <a:avLst/>
          </a:prstGeom>
        </p:spPr>
        <p:txBody>
          <a:bodyPr wrap="square">
            <a:spAutoFit/>
          </a:bodyPr>
          <a:lstStyle/>
          <a:p>
            <a:r>
              <a:rPr lang="en-US" sz="3200" b="1" dirty="0" smtClean="0"/>
              <a:t>Islamic Medical Association </a:t>
            </a:r>
            <a:r>
              <a:rPr lang="en-US" sz="3200" b="1" dirty="0" smtClean="0"/>
              <a:t>new Assembly  </a:t>
            </a:r>
            <a:r>
              <a:rPr lang="en-US" sz="3200" b="1" dirty="0" smtClean="0"/>
              <a:t>consists of 50 members </a:t>
            </a:r>
            <a:endParaRPr lang="en-US" sz="3200" b="1" dirty="0"/>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Islamic Medical Association in Brief</a:t>
            </a:r>
            <a:endParaRPr lang="en-GB" sz="3200" dirty="0" smtClean="0">
              <a:latin typeface="Arial" pitchFamily="34" charset="0"/>
            </a:endParaRPr>
          </a:p>
        </p:txBody>
      </p:sp>
      <p:sp>
        <p:nvSpPr>
          <p:cNvPr id="5" name="Rectangle 4"/>
          <p:cNvSpPr/>
          <p:nvPr/>
        </p:nvSpPr>
        <p:spPr>
          <a:xfrm>
            <a:off x="457200" y="1524000"/>
            <a:ext cx="7696200" cy="4401205"/>
          </a:xfrm>
          <a:prstGeom prst="rect">
            <a:avLst/>
          </a:prstGeom>
        </p:spPr>
        <p:txBody>
          <a:bodyPr wrap="square">
            <a:spAutoFit/>
          </a:bodyPr>
          <a:lstStyle/>
          <a:p>
            <a:r>
              <a:rPr lang="en-US" sz="2800" dirty="0" smtClean="0">
                <a:latin typeface="Times New Roman" pitchFamily="18" charset="0"/>
                <a:cs typeface="Times New Roman" pitchFamily="18" charset="0"/>
              </a:rPr>
              <a:t>Islamic Medical Association was founded in Lebanon in 1982</a:t>
            </a:r>
          </a:p>
          <a:p>
            <a:r>
              <a:rPr lang="en-US" sz="2800" b="1" u="sng" dirty="0" smtClean="0">
                <a:latin typeface="Times New Roman" pitchFamily="18" charset="0"/>
                <a:cs typeface="Times New Roman" pitchFamily="18" charset="0"/>
              </a:rPr>
              <a:t>Objectives</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Islamic Medical Association, Beirut, works to help the needy and the poor, the elderly, orphans and widows to serve the Muslims and the general public in the Lebanese society which has become an urgent need of medical and social services especially during Israeli invasion to Beirut in 1882.</a:t>
            </a: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Islamic Medical Association in Brief</a:t>
            </a:r>
            <a:endParaRPr lang="en-GB" sz="3200" dirty="0" smtClean="0">
              <a:latin typeface="Arial" pitchFamily="34" charset="0"/>
            </a:endParaRPr>
          </a:p>
        </p:txBody>
      </p:sp>
      <p:sp>
        <p:nvSpPr>
          <p:cNvPr id="5" name="Rectangle 4"/>
          <p:cNvSpPr/>
          <p:nvPr/>
        </p:nvSpPr>
        <p:spPr>
          <a:xfrm>
            <a:off x="457200" y="1066800"/>
            <a:ext cx="7696200" cy="4431983"/>
          </a:xfrm>
          <a:prstGeom prst="rect">
            <a:avLst/>
          </a:prstGeom>
        </p:spPr>
        <p:txBody>
          <a:bodyPr wrap="square">
            <a:spAutoFit/>
          </a:bodyPr>
          <a:lstStyle/>
          <a:p>
            <a:endParaRPr lang="en-US" sz="2000" dirty="0" smtClean="0">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Among the achievements:</a:t>
            </a:r>
          </a:p>
          <a:p>
            <a:pPr marL="514350" indent="-514350">
              <a:buFontTx/>
              <a:buAutoNum type="arabicParenR"/>
            </a:pPr>
            <a:r>
              <a:rPr lang="en-US" sz="2000" dirty="0" smtClean="0">
                <a:latin typeface="Times New Roman" pitchFamily="18" charset="0"/>
                <a:cs typeface="Times New Roman" pitchFamily="18" charset="0"/>
              </a:rPr>
              <a:t>Providing medical </a:t>
            </a:r>
            <a:r>
              <a:rPr lang="en-US" sz="2000" dirty="0" smtClean="0">
                <a:latin typeface="Times New Roman" pitchFamily="18" charset="0"/>
                <a:cs typeface="Times New Roman" pitchFamily="18" charset="0"/>
              </a:rPr>
              <a:t>consultations in almost all specialties </a:t>
            </a:r>
            <a:endParaRPr lang="en-US" sz="2000" dirty="0" smtClean="0">
              <a:latin typeface="Times New Roman" pitchFamily="18" charset="0"/>
              <a:cs typeface="Times New Roman" pitchFamily="18" charset="0"/>
            </a:endParaRPr>
          </a:p>
          <a:p>
            <a:pPr marL="514350" indent="-514350">
              <a:buFontTx/>
              <a:buAutoNum type="arabicParenR"/>
            </a:pPr>
            <a:r>
              <a:rPr lang="en-US" sz="2000" dirty="0" smtClean="0">
                <a:latin typeface="Times New Roman" pitchFamily="18" charset="0"/>
                <a:cs typeface="Times New Roman" pitchFamily="18" charset="0"/>
              </a:rPr>
              <a:t>Establishment for new branches for  Civil </a:t>
            </a:r>
            <a:r>
              <a:rPr lang="en-US" sz="2000" dirty="0" smtClean="0">
                <a:latin typeface="Times New Roman" pitchFamily="18" charset="0"/>
                <a:cs typeface="Times New Roman" pitchFamily="18" charset="0"/>
              </a:rPr>
              <a:t>Defense Department </a:t>
            </a:r>
            <a:r>
              <a:rPr lang="en-US" sz="2000" dirty="0" smtClean="0">
                <a:latin typeface="Times New Roman" pitchFamily="18" charset="0"/>
                <a:cs typeface="Times New Roman" pitchFamily="18" charset="0"/>
              </a:rPr>
              <a:t>and improving the performance of the main branches</a:t>
            </a:r>
            <a:endParaRPr lang="en-US" sz="2000" dirty="0" smtClean="0">
              <a:latin typeface="Times New Roman" pitchFamily="18" charset="0"/>
              <a:cs typeface="Times New Roman" pitchFamily="18" charset="0"/>
            </a:endParaRPr>
          </a:p>
          <a:p>
            <a:pPr marL="514350" indent="-514350">
              <a:buAutoNum type="arabicParenR"/>
            </a:pPr>
            <a:r>
              <a:rPr lang="en-US" sz="2000" dirty="0" smtClean="0">
                <a:latin typeface="Times New Roman" pitchFamily="18" charset="0"/>
                <a:cs typeface="Times New Roman" pitchFamily="18" charset="0"/>
              </a:rPr>
              <a:t>Medical Awareness sessions and first aid (oriented to local public)</a:t>
            </a:r>
            <a:endParaRPr lang="en-US" sz="2000" dirty="0" smtClean="0">
              <a:latin typeface="Times New Roman" pitchFamily="18" charset="0"/>
              <a:cs typeface="Times New Roman" pitchFamily="18" charset="0"/>
            </a:endParaRPr>
          </a:p>
          <a:p>
            <a:pPr marL="514350" indent="-514350">
              <a:buAutoNum type="arabicParenR"/>
            </a:pPr>
            <a:r>
              <a:rPr lang="en-US" sz="2000" dirty="0" smtClean="0">
                <a:latin typeface="Times New Roman" pitchFamily="18" charset="0"/>
                <a:cs typeface="Times New Roman" pitchFamily="18" charset="0"/>
              </a:rPr>
              <a:t>Yearly conferences</a:t>
            </a:r>
          </a:p>
          <a:p>
            <a:pPr marL="514350" indent="-514350">
              <a:buAutoNum type="arabicParenR"/>
            </a:pPr>
            <a:r>
              <a:rPr lang="en-US" sz="2000" dirty="0" smtClean="0">
                <a:latin typeface="Times New Roman" pitchFamily="18" charset="0"/>
                <a:cs typeface="Times New Roman" pitchFamily="18" charset="0"/>
              </a:rPr>
              <a:t>Providing free </a:t>
            </a:r>
            <a:r>
              <a:rPr lang="en-US" sz="2000" dirty="0" smtClean="0">
                <a:latin typeface="Times New Roman" pitchFamily="18" charset="0"/>
                <a:cs typeface="Times New Roman" pitchFamily="18" charset="0"/>
              </a:rPr>
              <a:t>medications </a:t>
            </a:r>
            <a:r>
              <a:rPr lang="en-US" sz="2000" dirty="0" smtClean="0">
                <a:latin typeface="Times New Roman" pitchFamily="18" charset="0"/>
                <a:cs typeface="Times New Roman" pitchFamily="18" charset="0"/>
              </a:rPr>
              <a:t>for chronic diseases</a:t>
            </a:r>
            <a:r>
              <a:rPr lang="en-US"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514350" indent="-514350">
              <a:buAutoNum type="arabicParenR"/>
            </a:pPr>
            <a:r>
              <a:rPr lang="en-US" sz="2000" dirty="0" smtClean="0">
                <a:latin typeface="Times New Roman" pitchFamily="18" charset="0"/>
                <a:cs typeface="Times New Roman" pitchFamily="18" charset="0"/>
              </a:rPr>
              <a:t>Providing medical </a:t>
            </a:r>
            <a:r>
              <a:rPr lang="en-US" sz="2000" dirty="0" smtClean="0">
                <a:latin typeface="Times New Roman" pitchFamily="18" charset="0"/>
                <a:cs typeface="Times New Roman" pitchFamily="18" charset="0"/>
              </a:rPr>
              <a:t>supplies </a:t>
            </a:r>
            <a:r>
              <a:rPr lang="en-US" sz="2000" dirty="0" smtClean="0">
                <a:latin typeface="Times New Roman" pitchFamily="18" charset="0"/>
                <a:cs typeface="Times New Roman" pitchFamily="18" charset="0"/>
              </a:rPr>
              <a:t>(walkers, chairs, Crutches, Medical beds, water and air mattresses.</a:t>
            </a: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Islamic Medical Association in Brief</a:t>
            </a:r>
            <a:endParaRPr lang="en-GB" sz="3200" dirty="0" smtClean="0">
              <a:latin typeface="Arial" pitchFamily="34" charset="0"/>
            </a:endParaRPr>
          </a:p>
        </p:txBody>
      </p:sp>
      <p:sp>
        <p:nvSpPr>
          <p:cNvPr id="5" name="Rectangle 4"/>
          <p:cNvSpPr/>
          <p:nvPr/>
        </p:nvSpPr>
        <p:spPr>
          <a:xfrm>
            <a:off x="457200" y="1524000"/>
            <a:ext cx="7696200" cy="6217087"/>
          </a:xfrm>
          <a:prstGeom prst="rect">
            <a:avLst/>
          </a:prstGeom>
        </p:spPr>
        <p:txBody>
          <a:bodyPr wrap="square">
            <a:spAutoFit/>
          </a:bodyPr>
          <a:lstStyle/>
          <a:p>
            <a:endParaRPr lang="en-US" sz="2000" dirty="0" smtClean="0">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Among the achievements:</a:t>
            </a:r>
          </a:p>
          <a:p>
            <a:pPr marL="514350" indent="-514350"/>
            <a:r>
              <a:rPr lang="en-US" sz="2800" dirty="0" smtClean="0">
                <a:latin typeface="Times New Roman" pitchFamily="18" charset="0"/>
                <a:cs typeface="Times New Roman" pitchFamily="18" charset="0"/>
              </a:rPr>
              <a:t>7) </a:t>
            </a:r>
            <a:r>
              <a:rPr lang="en-US" sz="2800" dirty="0" smtClean="0">
                <a:latin typeface="Times New Roman" pitchFamily="18" charset="0"/>
                <a:cs typeface="Times New Roman" pitchFamily="18" charset="0"/>
              </a:rPr>
              <a:t>Free medical campaigns.</a:t>
            </a:r>
          </a:p>
          <a:p>
            <a:pPr marL="514350" indent="-514350"/>
            <a:r>
              <a:rPr lang="en-US" sz="2800" dirty="0" smtClean="0">
                <a:latin typeface="Times New Roman" pitchFamily="18" charset="0"/>
                <a:cs typeface="Times New Roman" pitchFamily="18" charset="0"/>
              </a:rPr>
              <a:t>8) </a:t>
            </a:r>
            <a:r>
              <a:rPr lang="en-US" sz="2800" dirty="0" smtClean="0">
                <a:latin typeface="Times New Roman" pitchFamily="18" charset="0"/>
                <a:cs typeface="Times New Roman" pitchFamily="18" charset="0"/>
              </a:rPr>
              <a:t>Health Awareness Bulletins</a:t>
            </a:r>
          </a:p>
          <a:p>
            <a:pPr marL="514350" indent="-514350"/>
            <a:r>
              <a:rPr lang="en-US" sz="2800" dirty="0" smtClean="0">
                <a:latin typeface="Times New Roman" pitchFamily="18" charset="0"/>
                <a:cs typeface="Times New Roman" pitchFamily="18" charset="0"/>
              </a:rPr>
              <a:t>9</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Ramadan </a:t>
            </a:r>
            <a:r>
              <a:rPr lang="en-US" sz="2800" dirty="0" err="1" smtClean="0">
                <a:latin typeface="Times New Roman" pitchFamily="18" charset="0"/>
                <a:cs typeface="Times New Roman" pitchFamily="18" charset="0"/>
              </a:rPr>
              <a:t>Iftar</a:t>
            </a:r>
            <a:r>
              <a:rPr lang="en-US" sz="2800" dirty="0" smtClean="0">
                <a:latin typeface="Times New Roman" pitchFamily="18" charset="0"/>
                <a:cs typeface="Times New Roman" pitchFamily="18" charset="0"/>
              </a:rPr>
              <a:t> for poor people</a:t>
            </a:r>
          </a:p>
          <a:p>
            <a:pPr marL="514350" indent="-514350"/>
            <a:r>
              <a:rPr lang="en-US" sz="2800" dirty="0" smtClean="0">
                <a:latin typeface="Times New Roman" pitchFamily="18" charset="0"/>
                <a:cs typeface="Times New Roman" pitchFamily="18" charset="0"/>
              </a:rPr>
              <a:t>10) Psychological Support for </a:t>
            </a:r>
            <a:r>
              <a:rPr lang="en-US" sz="2800" dirty="0" smtClean="0">
                <a:latin typeface="Times New Roman" pitchFamily="18" charset="0"/>
                <a:cs typeface="Times New Roman" pitchFamily="18" charset="0"/>
              </a:rPr>
              <a:t>kids</a:t>
            </a:r>
          </a:p>
          <a:p>
            <a:pPr marL="514350" indent="-514350"/>
            <a:r>
              <a:rPr lang="en-US" sz="2800" dirty="0" smtClean="0">
                <a:latin typeface="Times New Roman" pitchFamily="18" charset="0"/>
                <a:cs typeface="Times New Roman" pitchFamily="18" charset="0"/>
              </a:rPr>
              <a:t>11) </a:t>
            </a:r>
            <a:r>
              <a:rPr lang="en-US" sz="2800" dirty="0" smtClean="0">
                <a:latin typeface="Times New Roman" pitchFamily="18" charset="0"/>
                <a:cs typeface="Times New Roman" pitchFamily="18" charset="0"/>
              </a:rPr>
              <a:t>Vaccination campaigns in </a:t>
            </a:r>
            <a:r>
              <a:rPr lang="en-US" sz="2800" dirty="0" smtClean="0">
                <a:latin typeface="Times New Roman" pitchFamily="18" charset="0"/>
                <a:cs typeface="Times New Roman" pitchFamily="18" charset="0"/>
              </a:rPr>
              <a:t>schools</a:t>
            </a:r>
          </a:p>
          <a:p>
            <a:pPr marL="514350" indent="-514350"/>
            <a:endParaRPr lang="en-US" sz="2800" dirty="0" smtClean="0">
              <a:latin typeface="Times New Roman" pitchFamily="18" charset="0"/>
              <a:cs typeface="Times New Roman" pitchFamily="18" charset="0"/>
            </a:endParaRPr>
          </a:p>
          <a:p>
            <a:pPr marL="514350" indent="-514350"/>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Islamic Medical Association in Brief</a:t>
            </a:r>
            <a:endParaRPr lang="en-GB" sz="3200" dirty="0" smtClean="0">
              <a:latin typeface="Arial" pitchFamily="34" charset="0"/>
            </a:endParaRPr>
          </a:p>
        </p:txBody>
      </p:sp>
      <p:sp>
        <p:nvSpPr>
          <p:cNvPr id="5" name="Rectangle 4"/>
          <p:cNvSpPr/>
          <p:nvPr/>
        </p:nvSpPr>
        <p:spPr>
          <a:xfrm>
            <a:off x="457200" y="1524000"/>
            <a:ext cx="7696200" cy="4524315"/>
          </a:xfrm>
          <a:prstGeom prst="rect">
            <a:avLst/>
          </a:prstGeom>
        </p:spPr>
        <p:txBody>
          <a:bodyPr wrap="square">
            <a:spAutoFit/>
          </a:bodyPr>
          <a:lstStyle/>
          <a:p>
            <a:endParaRPr lang="en-US" sz="2000" dirty="0" smtClean="0">
              <a:latin typeface="Times New Roman" pitchFamily="18" charset="0"/>
              <a:cs typeface="Times New Roman" pitchFamily="18" charset="0"/>
            </a:endParaRPr>
          </a:p>
          <a:p>
            <a:r>
              <a:rPr lang="en-US" sz="2800" b="1" u="sng" dirty="0" smtClean="0">
                <a:latin typeface="Times New Roman" pitchFamily="18" charset="0"/>
                <a:cs typeface="Times New Roman" pitchFamily="18" charset="0"/>
              </a:rPr>
              <a:t>Our big challenge is</a:t>
            </a:r>
            <a:endParaRPr lang="en-US" sz="2800" b="1" u="sng" dirty="0" smtClean="0">
              <a:latin typeface="Times New Roman" pitchFamily="18" charset="0"/>
              <a:cs typeface="Times New Roman" pitchFamily="18" charset="0"/>
            </a:endParaRPr>
          </a:p>
          <a:p>
            <a:pPr marL="514350" indent="-514350"/>
            <a:r>
              <a:rPr lang="en-US" sz="4000" dirty="0" smtClean="0">
                <a:latin typeface="Times New Roman" pitchFamily="18" charset="0"/>
                <a:cs typeface="Times New Roman" pitchFamily="18" charset="0"/>
              </a:rPr>
              <a:t>how to manage Syrian Refugees Crisis</a:t>
            </a:r>
            <a:endParaRPr lang="en-US" sz="4000" dirty="0" smtClean="0">
              <a:latin typeface="Times New Roman" pitchFamily="18" charset="0"/>
              <a:cs typeface="Times New Roman" pitchFamily="18" charset="0"/>
            </a:endParaRPr>
          </a:p>
          <a:p>
            <a:pPr marL="514350" indent="-514350"/>
            <a:endParaRPr lang="en-US" sz="2800" dirty="0" smtClean="0">
              <a:latin typeface="Times New Roman" pitchFamily="18" charset="0"/>
              <a:cs typeface="Times New Roman" pitchFamily="18" charset="0"/>
            </a:endParaRPr>
          </a:p>
          <a:p>
            <a:pPr marL="514350" indent="-514350"/>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Syrian Crisis</a:t>
            </a:r>
            <a:endParaRPr lang="en-GB" sz="3200" dirty="0" smtClean="0">
              <a:latin typeface="Arial" pitchFamily="34" charset="0"/>
            </a:endParaRPr>
          </a:p>
        </p:txBody>
      </p:sp>
      <p:sp>
        <p:nvSpPr>
          <p:cNvPr id="5" name="Rectangle 4"/>
          <p:cNvSpPr/>
          <p:nvPr/>
        </p:nvSpPr>
        <p:spPr>
          <a:xfrm>
            <a:off x="457200" y="1524000"/>
            <a:ext cx="7696200" cy="3844066"/>
          </a:xfrm>
          <a:prstGeom prst="rect">
            <a:avLst/>
          </a:prstGeom>
        </p:spPr>
        <p:txBody>
          <a:bodyPr wrap="square">
            <a:spAutoFit/>
          </a:bodyPr>
          <a:lstStyle/>
          <a:p>
            <a:pPr algn="just">
              <a:lnSpc>
                <a:spcPct val="200000"/>
              </a:lnSpc>
            </a:pPr>
            <a:r>
              <a:rPr lang="en-US" sz="2000" dirty="0" smtClean="0"/>
              <a:t>the Syrian crisis entered its </a:t>
            </a:r>
            <a:r>
              <a:rPr lang="en-US" sz="2000" dirty="0" smtClean="0"/>
              <a:t>third</a:t>
            </a:r>
            <a:r>
              <a:rPr lang="en-US" sz="2000" dirty="0" smtClean="0"/>
              <a:t> year , the Syrian refugees numbers are increasing dramatically, </a:t>
            </a:r>
          </a:p>
          <a:p>
            <a:pPr algn="just">
              <a:lnSpc>
                <a:spcPct val="200000"/>
              </a:lnSpc>
            </a:pPr>
            <a:r>
              <a:rPr lang="en-US" sz="2000" dirty="0" smtClean="0"/>
              <a:t>With the intensification of the crisis growing  officially registered and non registered</a:t>
            </a:r>
            <a:r>
              <a:rPr lang="en-US" sz="2000" b="1" dirty="0" smtClean="0">
                <a:solidFill>
                  <a:srgbClr val="00B050"/>
                </a:solidFill>
              </a:rPr>
              <a:t> </a:t>
            </a:r>
            <a:r>
              <a:rPr lang="en-US" sz="2000" dirty="0" smtClean="0"/>
              <a:t>Thus, most of our concern in the meantime is working on Syrian Relief. And therefore, an idea of founding an association to assist the Syrian Refugees arouse.</a:t>
            </a: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Syrian Crisis</a:t>
            </a:r>
            <a:endParaRPr lang="en-GB" sz="3200" dirty="0" smtClean="0">
              <a:latin typeface="Arial" pitchFamily="34" charset="0"/>
            </a:endParaRPr>
          </a:p>
        </p:txBody>
      </p:sp>
      <p:sp>
        <p:nvSpPr>
          <p:cNvPr id="5" name="Rectangle 4"/>
          <p:cNvSpPr/>
          <p:nvPr/>
        </p:nvSpPr>
        <p:spPr>
          <a:xfrm>
            <a:off x="457200" y="1524000"/>
            <a:ext cx="7696200" cy="3728649"/>
          </a:xfrm>
          <a:prstGeom prst="rect">
            <a:avLst/>
          </a:prstGeom>
        </p:spPr>
        <p:txBody>
          <a:bodyPr wrap="square">
            <a:spAutoFit/>
          </a:bodyPr>
          <a:lstStyle/>
          <a:p>
            <a:pPr lvl="0" algn="l">
              <a:lnSpc>
                <a:spcPct val="150000"/>
              </a:lnSpc>
            </a:pPr>
            <a:r>
              <a:rPr lang="en-US" sz="2000" dirty="0" smtClean="0"/>
              <a:t>Accordingly, </a:t>
            </a:r>
            <a:r>
              <a:rPr lang="en-US" sz="2000" dirty="0" smtClean="0">
                <a:solidFill>
                  <a:srgbClr val="00B0F0"/>
                </a:solidFill>
              </a:rPr>
              <a:t>Relief </a:t>
            </a:r>
            <a:r>
              <a:rPr lang="en-US" sz="2000" dirty="0" smtClean="0">
                <a:solidFill>
                  <a:srgbClr val="00B0F0"/>
                </a:solidFill>
              </a:rPr>
              <a:t>&amp; Development Associations Union (Al </a:t>
            </a:r>
            <a:r>
              <a:rPr lang="en-US" sz="2000" dirty="0" smtClean="0">
                <a:solidFill>
                  <a:srgbClr val="00B0F0"/>
                </a:solidFill>
              </a:rPr>
              <a:t>Ighatheyya) was founded,</a:t>
            </a:r>
            <a:r>
              <a:rPr lang="en-US" sz="2000" dirty="0" smtClean="0"/>
              <a:t> </a:t>
            </a:r>
            <a:r>
              <a:rPr lang="en-US" sz="2000" dirty="0" smtClean="0"/>
              <a:t>With lots of work and help to be served to Syrian refugees which is impossible to be handled by one </a:t>
            </a:r>
            <a:r>
              <a:rPr lang="en-US" sz="2000" dirty="0" smtClean="0"/>
              <a:t>association, the </a:t>
            </a:r>
            <a:r>
              <a:rPr lang="en-US" sz="2000" dirty="0" smtClean="0"/>
              <a:t>relief was divided</a:t>
            </a:r>
            <a:r>
              <a:rPr lang="en-US" sz="2000" dirty="0" smtClean="0"/>
              <a:t> </a:t>
            </a:r>
            <a:r>
              <a:rPr lang="en-US" sz="2000" dirty="0" smtClean="0"/>
              <a:t>among many </a:t>
            </a:r>
            <a:r>
              <a:rPr lang="en-US" sz="2000" dirty="0" smtClean="0"/>
              <a:t>associations in Lebanon for </a:t>
            </a:r>
            <a:r>
              <a:rPr lang="en-US" sz="2000" dirty="0" smtClean="0"/>
              <a:t>which each association focuses on one </a:t>
            </a:r>
            <a:r>
              <a:rPr lang="en-US" sz="2000" dirty="0" smtClean="0"/>
              <a:t>relief aspect </a:t>
            </a:r>
            <a:r>
              <a:rPr lang="en-US" sz="2000" dirty="0" smtClean="0"/>
              <a:t>(</a:t>
            </a:r>
            <a:r>
              <a:rPr lang="en-US" sz="2000" dirty="0" smtClean="0"/>
              <a:t>clothing , food, shelter, water, fuel, … etc,</a:t>
            </a:r>
            <a:r>
              <a:rPr lang="en-US" sz="2000" dirty="0" smtClean="0"/>
              <a:t>  </a:t>
            </a:r>
            <a:r>
              <a:rPr lang="en-US" sz="2000" dirty="0" smtClean="0"/>
              <a:t>In this Union, IMALB took care of the medical relief through its Medical Centers and through its Civil Defense Department which is doing a big job.</a:t>
            </a:r>
          </a:p>
        </p:txBody>
      </p:sp>
    </p:spTree>
  </p:cSld>
  <p:clrMapOvr>
    <a:masterClrMapping/>
  </p:clrMapOvr>
  <p:transition>
    <p:wedge/>
    <p:sndAc>
      <p:stSnd>
        <p:snd r:embed="rId3"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04800"/>
            <a:ext cx="5638800" cy="1216025"/>
          </a:xfrm>
        </p:spPr>
        <p:txBody>
          <a:bodyPr/>
          <a:lstStyle/>
          <a:p>
            <a:pPr algn="ctr"/>
            <a:r>
              <a:rPr lang="en-US" sz="3200" dirty="0" smtClean="0">
                <a:solidFill>
                  <a:srgbClr val="FF0000"/>
                </a:solidFill>
              </a:rPr>
              <a:t>Syrian Crisis</a:t>
            </a:r>
            <a:endParaRPr lang="en-GB" sz="3200" dirty="0" smtClean="0">
              <a:latin typeface="Arial" pitchFamily="34" charset="0"/>
            </a:endParaRPr>
          </a:p>
        </p:txBody>
      </p:sp>
      <p:sp>
        <p:nvSpPr>
          <p:cNvPr id="5" name="Rectangle 4"/>
          <p:cNvSpPr/>
          <p:nvPr/>
        </p:nvSpPr>
        <p:spPr>
          <a:xfrm>
            <a:off x="457200" y="1524000"/>
            <a:ext cx="7696200" cy="3631763"/>
          </a:xfrm>
          <a:prstGeom prst="rect">
            <a:avLst/>
          </a:prstGeom>
        </p:spPr>
        <p:txBody>
          <a:bodyPr wrap="square">
            <a:spAutoFit/>
          </a:bodyPr>
          <a:lstStyle/>
          <a:p>
            <a:r>
              <a:rPr lang="en-US" sz="2000" dirty="0" smtClean="0"/>
              <a:t>As the number of refugees are increasing and the relief is more, 1,200,000 officially registered – unofficial records say there are more than 2,000,000 while the Lebanese population is </a:t>
            </a:r>
            <a:r>
              <a:rPr lang="en-US" sz="2000" dirty="0" smtClean="0"/>
              <a:t>4,000,000.</a:t>
            </a:r>
          </a:p>
          <a:p>
            <a:r>
              <a:rPr lang="en-US" sz="2000" dirty="0" smtClean="0"/>
              <a:t>To be able to </a:t>
            </a:r>
            <a:r>
              <a:rPr lang="en-US" sz="2000" dirty="0" smtClean="0"/>
              <a:t>provide better medical assistance to </a:t>
            </a:r>
            <a:r>
              <a:rPr lang="en-US" sz="2000" dirty="0" smtClean="0"/>
              <a:t>the Syrian Displaced sick people, IMALB has </a:t>
            </a:r>
            <a:r>
              <a:rPr lang="en-US" sz="2000" dirty="0" smtClean="0"/>
              <a:t>made two project studies:</a:t>
            </a:r>
            <a:endParaRPr lang="en-US" sz="2000" dirty="0" smtClean="0"/>
          </a:p>
          <a:p>
            <a:pPr algn="l"/>
            <a:r>
              <a:rPr lang="en-US" sz="2000" dirty="0" smtClean="0"/>
              <a:t>1) Establishment  of  </a:t>
            </a:r>
            <a:r>
              <a:rPr lang="en-US" sz="2000" dirty="0" smtClean="0"/>
              <a:t>a  </a:t>
            </a:r>
            <a:r>
              <a:rPr lang="en-US" sz="2000" b="1" dirty="0" smtClean="0"/>
              <a:t>One Day Clinic </a:t>
            </a:r>
            <a:r>
              <a:rPr lang="en-US" sz="2000" dirty="0" smtClean="0"/>
              <a:t> </a:t>
            </a:r>
            <a:r>
              <a:rPr lang="en-US" sz="2000" dirty="0" smtClean="0"/>
              <a:t>  </a:t>
            </a:r>
            <a:endParaRPr lang="en-US" sz="2000" dirty="0" smtClean="0"/>
          </a:p>
          <a:p>
            <a:pPr algn="l"/>
            <a:r>
              <a:rPr lang="en-US" sz="2000" dirty="0" smtClean="0"/>
              <a:t>2) Establishment a </a:t>
            </a:r>
            <a:r>
              <a:rPr lang="en-US" sz="2000" b="1" dirty="0" smtClean="0"/>
              <a:t>local Hospital</a:t>
            </a:r>
            <a:endParaRPr lang="en-US" sz="2000" b="1" dirty="0" smtClean="0"/>
          </a:p>
          <a:p>
            <a:endParaRPr lang="en-US" sz="2000" dirty="0" smtClean="0">
              <a:solidFill>
                <a:srgbClr val="00B0F0"/>
              </a:solidFill>
            </a:endParaRPr>
          </a:p>
          <a:p>
            <a:endParaRPr lang="en-US" sz="2000" dirty="0" smtClean="0">
              <a:solidFill>
                <a:srgbClr val="00B0F0"/>
              </a:solidFill>
              <a:latin typeface="Times New Roman" pitchFamily="18" charset="0"/>
              <a:cs typeface="Times New Roman" pitchFamily="18" charset="0"/>
            </a:endParaRPr>
          </a:p>
        </p:txBody>
      </p:sp>
    </p:spTree>
  </p:cSld>
  <p:clrMapOvr>
    <a:masterClrMapping/>
  </p:clrMapOvr>
  <p:transition>
    <p:wedge/>
    <p:sndAc>
      <p:stSnd>
        <p:snd r:embed="rId3"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4658</TotalTime>
  <Words>678</Words>
  <Application>Microsoft Office PowerPoint</Application>
  <PresentationFormat>On-screen Show (4:3)</PresentationFormat>
  <Paragraphs>90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Islamic Medical Association Beirut – Lebanon Arusha – Tanzania 7-8 August 2014</vt:lpstr>
      <vt:lpstr>New Elected Board of Directors</vt:lpstr>
      <vt:lpstr>Islamic Medical Association in Brief</vt:lpstr>
      <vt:lpstr>Islamic Medical Association in Brief</vt:lpstr>
      <vt:lpstr>Islamic Medical Association in Brief</vt:lpstr>
      <vt:lpstr>Islamic Medical Association in Brief</vt:lpstr>
      <vt:lpstr>Syrian Crisis</vt:lpstr>
      <vt:lpstr>Syrian Crisis</vt:lpstr>
      <vt:lpstr>Syrian Crisis</vt:lpstr>
      <vt:lpstr>Syrian Crisis</vt:lpstr>
      <vt:lpstr>Syrian Crisis</vt:lpstr>
      <vt:lpstr>Syrian Crisis</vt:lpstr>
      <vt:lpstr>Donations</vt:lpstr>
      <vt:lpstr>Gaza Relief  IMALB </vt:lpstr>
      <vt:lpstr>Gaza Relief  IMALB continuously coordinates with Palestinian Associations in Lebanon as Al Shifaa and Al Amal mainly for collecting donations to buy medications and medical needs.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claudette</dc:creator>
  <cp:lastModifiedBy>win7sp1</cp:lastModifiedBy>
  <cp:revision>450</cp:revision>
  <cp:lastPrinted>2002-05-28T12:39:48Z</cp:lastPrinted>
  <dcterms:created xsi:type="dcterms:W3CDTF">2006-01-04T02:35:25Z</dcterms:created>
  <dcterms:modified xsi:type="dcterms:W3CDTF">2014-07-26T11:32:32Z</dcterms:modified>
</cp:coreProperties>
</file>